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6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60" r:id="rId12"/>
    <p:sldId id="261" r:id="rId13"/>
    <p:sldId id="263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4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59"/>
        <p:guide pos="2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-3175" y="0"/>
            <a:ext cx="915924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pic>
        <p:nvPicPr>
          <p:cNvPr id="5" name="Picture 4" descr="2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846455" y="0"/>
            <a:ext cx="3347085" cy="6858000"/>
          </a:xfrm>
          <a:prstGeom prst="rect">
            <a:avLst/>
          </a:prstGeom>
        </p:spPr>
      </p:pic>
      <p:pic>
        <p:nvPicPr>
          <p:cNvPr id="4" name="Picture 3" descr="1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911725" y="0"/>
            <a:ext cx="33381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8720"/>
            <a:ext cx="7772400" cy="1470025"/>
          </a:xfrm>
        </p:spPr>
        <p:txBody>
          <a:bodyPr/>
          <a:lstStyle/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Мобилно приложение за филми и сериали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1670"/>
            <a:ext cx="6400800" cy="3226435"/>
          </a:xfrm>
        </p:spPr>
        <p:txBody>
          <a:bodyPr>
            <a:normAutofit fontScale="90000"/>
          </a:bodyPr>
          <a:lstStyle/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Проект по Програмиране за мобилни устройства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Изработено от: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Валери Ивайлов Райков 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Фак. №</a:t>
            </a:r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: </a:t>
            </a:r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12122213</a:t>
            </a:r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9,</a:t>
            </a:r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Гр. 42Б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pic>
        <p:nvPicPr>
          <p:cNvPr id="10" name="Picture 9" descr="b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6065" cy="2665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js"/>
          <p:cNvPicPr>
            <a:picLocks noChangeAspect="1"/>
          </p:cNvPicPr>
          <p:nvPr>
            <p:ph sz="half" idx="2"/>
          </p:nvPr>
        </p:nvPicPr>
        <p:blipFill>
          <a:blip r:embed="rId1">
            <a:alphaModFix amt="80000"/>
          </a:blip>
          <a:srcRect l="3750"/>
          <a:stretch>
            <a:fillRect/>
          </a:stretch>
        </p:blipFill>
        <p:spPr>
          <a:xfrm>
            <a:off x="635" y="0"/>
            <a:ext cx="91941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Използвани </a:t>
            </a:r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Технологии </a:t>
            </a:r>
            <a:endParaRPr lang="bg-BG"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8965" cy="4526280"/>
          </a:xfrm>
        </p:spPr>
        <p:txBody>
          <a:bodyPr/>
          <a:lstStyle/>
          <a:p>
            <a:endParaRPr>
              <a:highlight>
                <a:srgbClr val="000000"/>
              </a:highlight>
            </a:endParaRPr>
          </a:p>
          <a:p>
            <a:pPr algn="ctr"/>
            <a:r>
              <a:rPr sz="3200" b="1">
                <a:solidFill>
                  <a:schemeClr val="bg1"/>
                </a:solidFill>
                <a:highlight>
                  <a:srgbClr val="000000"/>
                </a:highlight>
              </a:rPr>
              <a:t>React Native, Expo, Tailwind, TypeScript</a:t>
            </a:r>
            <a:endParaRPr sz="32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sz="3200" b="1">
                <a:solidFill>
                  <a:schemeClr val="bg1"/>
                </a:solidFill>
                <a:highlight>
                  <a:srgbClr val="000000"/>
                </a:highlight>
              </a:rPr>
              <a:t>i18next за превод</a:t>
            </a:r>
            <a:endParaRPr sz="32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sz="3200" b="1">
                <a:solidFill>
                  <a:schemeClr val="bg1"/>
                </a:solidFill>
                <a:highlight>
                  <a:srgbClr val="000000"/>
                </a:highlight>
              </a:rPr>
              <a:t>Навигация чрез Expo Router (Tabs)</a:t>
            </a:r>
            <a:endParaRPr sz="3200" b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 descr="rn"/>
          <p:cNvPicPr>
            <a:picLocks noChangeAspect="1"/>
          </p:cNvPicPr>
          <p:nvPr/>
        </p:nvPicPr>
        <p:blipFill>
          <a:blip r:embed="rId2"/>
          <a:srcRect l="20370" r="20934"/>
          <a:stretch>
            <a:fillRect/>
          </a:stretch>
        </p:blipFill>
        <p:spPr>
          <a:xfrm>
            <a:off x="7078980" y="4188460"/>
            <a:ext cx="1868805" cy="2092960"/>
          </a:xfrm>
          <a:prstGeom prst="rect">
            <a:avLst/>
          </a:prstGeom>
        </p:spPr>
      </p:pic>
      <p:pic>
        <p:nvPicPr>
          <p:cNvPr id="6" name="Picture 5" descr="tailwi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040" y="1054735"/>
            <a:ext cx="1600835" cy="963295"/>
          </a:xfrm>
          <a:prstGeom prst="rect">
            <a:avLst/>
          </a:prstGeom>
        </p:spPr>
      </p:pic>
      <p:pic>
        <p:nvPicPr>
          <p:cNvPr id="7" name="Picture 6" descr="exp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160" y="3957955"/>
            <a:ext cx="1918335" cy="2245995"/>
          </a:xfrm>
          <a:prstGeom prst="rect">
            <a:avLst/>
          </a:prstGeom>
        </p:spPr>
      </p:pic>
      <p:pic>
        <p:nvPicPr>
          <p:cNvPr id="8" name="Picture 7" descr="t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" y="4556125"/>
            <a:ext cx="2169160" cy="2169160"/>
          </a:xfrm>
          <a:prstGeom prst="rect">
            <a:avLst/>
          </a:prstGeom>
        </p:spPr>
      </p:pic>
      <p:pic>
        <p:nvPicPr>
          <p:cNvPr id="9" name="Picture 8" descr="i18"/>
          <p:cNvPicPr>
            <a:picLocks noChangeAspect="1"/>
          </p:cNvPicPr>
          <p:nvPr/>
        </p:nvPicPr>
        <p:blipFill>
          <a:blip r:embed="rId7"/>
          <a:srcRect l="14238" t="9381" r="13762"/>
          <a:stretch>
            <a:fillRect/>
          </a:stretch>
        </p:blipFill>
        <p:spPr>
          <a:xfrm>
            <a:off x="4854575" y="4308475"/>
            <a:ext cx="2005965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js"/>
          <p:cNvPicPr>
            <a:picLocks noChangeAspect="1"/>
          </p:cNvPicPr>
          <p:nvPr>
            <p:ph sz="half" idx="2"/>
          </p:nvPr>
        </p:nvPicPr>
        <p:blipFill>
          <a:blip r:embed="rId1">
            <a:alphaModFix amt="80000"/>
          </a:blip>
          <a:srcRect l="4125"/>
          <a:stretch>
            <a:fillRect/>
          </a:stretch>
        </p:blipFill>
        <p:spPr>
          <a:xfrm>
            <a:off x="-635" y="0"/>
            <a:ext cx="914527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140"/>
            <a:ext cx="8229600" cy="933450"/>
          </a:xfrm>
        </p:spPr>
        <p:txBody>
          <a:bodyPr/>
          <a:lstStyle/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Реализация</a:t>
            </a:r>
            <a:endParaRPr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37590"/>
            <a:ext cx="8229600" cy="56007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Services: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У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слуг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и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за достъп до външен API – The Movie Database (TMDB)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и 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Appwrite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базата с потребителите и запазените филми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en-US" altLang="en-US" sz="26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l"/>
            <a:r>
              <a:rPr lang="en-US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Hooks</a:t>
            </a:r>
            <a:r>
              <a:rPr lang="bg-BG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: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Персонализирани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React hooks,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които с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луж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ат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за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централизирано и многократно използване на логика за извличане на данни</a:t>
            </a:r>
            <a:endParaRPr lang="en-US" altLang="en-US" sz="26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l"/>
            <a:r>
              <a:rPr lang="en-US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Context</a:t>
            </a:r>
            <a:r>
              <a:rPr lang="bg-BG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За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споделяне на стойности между компоненти без нужда от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пропсинг</a:t>
            </a:r>
            <a:endParaRPr lang="en-US" altLang="en-US" sz="26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l"/>
            <a:r>
              <a:rPr lang="en-US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App: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Л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огиката на маршрутизацията (routing), страниците (pages) и сървърни/клиентски компоненти.</a:t>
            </a:r>
            <a:endParaRPr lang="en-US" altLang="en-US" sz="26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l"/>
            <a:r>
              <a:rPr lang="en-US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Components: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модули от код, които представляват части от UI </a:t>
            </a:r>
            <a:r>
              <a:rPr lang="bg-BG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и се преизползват многократно.</a:t>
            </a:r>
            <a:endParaRPr lang="en-US" altLang="en-US" sz="26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l"/>
            <a:r>
              <a:rPr lang="en-US" altLang="en-US" sz="2600" b="1">
                <a:solidFill>
                  <a:schemeClr val="bg1"/>
                </a:solidFill>
                <a:highlight>
                  <a:srgbClr val="000000"/>
                </a:highlight>
              </a:rPr>
              <a:t>Others: </a:t>
            </a:r>
            <a:r>
              <a:rPr lang="en-US" altLang="en-US" sz="2600">
                <a:solidFill>
                  <a:schemeClr val="bg1"/>
                </a:solidFill>
                <a:highlight>
                  <a:srgbClr val="000000"/>
                </a:highlight>
              </a:rPr>
              <a:t>dependencies, configuration files, types, interfaces, exceptions, assets, locales etc.</a:t>
            </a:r>
            <a:endParaRPr lang="bg-BG" altLang="en-US" sz="26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Поглед върху самото приложение</a:t>
            </a:r>
            <a:endParaRPr lang="bg-BG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Content Placeholder 5" descr="p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1925" y="1324610"/>
            <a:ext cx="2592070" cy="5267960"/>
          </a:xfrm>
          <a:prstGeom prst="rect">
            <a:avLst/>
          </a:prstGeom>
        </p:spPr>
      </p:pic>
      <p:pic>
        <p:nvPicPr>
          <p:cNvPr id="7" name="Content Placeholder 6" descr="p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0295" y="1324610"/>
            <a:ext cx="2639695" cy="528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Picture 11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1293495" y="352425"/>
            <a:ext cx="2767965" cy="401955"/>
          </a:xfrm>
        </p:spPr>
        <p:txBody>
          <a:bodyPr>
            <a:normAutofit fontScale="90000"/>
          </a:bodyPr>
          <a:p>
            <a:r>
              <a:rPr lang="bg-BG" sz="2400" b="1">
                <a:solidFill>
                  <a:schemeClr val="bg1"/>
                </a:solidFill>
              </a:rPr>
              <a:t>логин форма</a:t>
            </a:r>
            <a:endParaRPr lang="bg-BG" sz="24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00295" y="352425"/>
            <a:ext cx="30480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en-US" sz="2200" b="1">
                <a:solidFill>
                  <a:schemeClr val="bg1"/>
                </a:solidFill>
              </a:rPr>
              <a:t>форма за регистрация</a:t>
            </a:r>
            <a:endParaRPr lang="bg-BG" altLang="en-US" sz="2200" b="1">
              <a:solidFill>
                <a:schemeClr val="bg1"/>
              </a:solidFill>
            </a:endParaRPr>
          </a:p>
        </p:txBody>
      </p:sp>
      <p:pic>
        <p:nvPicPr>
          <p:cNvPr id="10" name="Content Placeholder 9" descr="p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6035" y="905510"/>
            <a:ext cx="2769870" cy="5694680"/>
          </a:xfrm>
          <a:prstGeom prst="rect">
            <a:avLst/>
          </a:prstGeom>
        </p:spPr>
      </p:pic>
      <p:pic>
        <p:nvPicPr>
          <p:cNvPr id="11" name="Content Placeholder 10" descr="p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660" y="905510"/>
            <a:ext cx="2887345" cy="5700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1293495" y="352425"/>
            <a:ext cx="6661150" cy="401955"/>
          </a:xfrm>
        </p:spPr>
        <p:txBody>
          <a:bodyPr>
            <a:normAutofit fontScale="90000"/>
          </a:bodyPr>
          <a:p>
            <a:r>
              <a:rPr lang="bg-BG" altLang="bg-BG" sz="2780" b="1">
                <a:solidFill>
                  <a:schemeClr val="bg1"/>
                </a:solidFill>
              </a:rPr>
              <a:t>Основна (</a:t>
            </a:r>
            <a:r>
              <a:rPr lang="en-US" altLang="bg-BG" sz="2780" b="1">
                <a:solidFill>
                  <a:schemeClr val="bg1"/>
                </a:solidFill>
              </a:rPr>
              <a:t>Home</a:t>
            </a:r>
            <a:r>
              <a:rPr lang="bg-BG" altLang="bg-BG" sz="2780" b="1">
                <a:solidFill>
                  <a:schemeClr val="bg1"/>
                </a:solidFill>
              </a:rPr>
              <a:t>) </a:t>
            </a:r>
            <a:r>
              <a:rPr lang="bg-BG" altLang="bg-BG" sz="2780" b="1">
                <a:solidFill>
                  <a:schemeClr val="bg1"/>
                </a:solidFill>
                <a:sym typeface="+mn-ea"/>
              </a:rPr>
              <a:t>страница на приложението</a:t>
            </a:r>
            <a:endParaRPr lang="bg-BG" altLang="bg-BG" sz="2780" b="1">
              <a:solidFill>
                <a:schemeClr val="bg1"/>
              </a:solidFill>
            </a:endParaRPr>
          </a:p>
        </p:txBody>
      </p:sp>
      <p:pic>
        <p:nvPicPr>
          <p:cNvPr id="9" name="Content Placeholder 8" descr="p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1925" y="1010285"/>
            <a:ext cx="2791460" cy="5617845"/>
          </a:xfrm>
          <a:prstGeom prst="rect">
            <a:avLst/>
          </a:prstGeom>
        </p:spPr>
      </p:pic>
      <p:pic>
        <p:nvPicPr>
          <p:cNvPr id="10" name="Content Placeholder 9" descr="p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33035" y="1010285"/>
            <a:ext cx="2743835" cy="561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44000" cy="686625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817880" y="352425"/>
            <a:ext cx="7599045" cy="401955"/>
          </a:xfrm>
        </p:spPr>
        <p:txBody>
          <a:bodyPr>
            <a:normAutofit fontScale="90000"/>
          </a:bodyPr>
          <a:p>
            <a:r>
              <a:rPr lang="bg-BG" sz="2780" b="1">
                <a:solidFill>
                  <a:schemeClr val="bg1"/>
                </a:solidFill>
              </a:rPr>
              <a:t>Страница с детайли за филм или </a:t>
            </a:r>
            <a:r>
              <a:rPr lang="en-US" altLang="bg-BG" sz="2780" b="1">
                <a:solidFill>
                  <a:schemeClr val="bg1"/>
                </a:solidFill>
              </a:rPr>
              <a:t>TV </a:t>
            </a:r>
            <a:r>
              <a:rPr lang="bg-BG" altLang="bg-BG" sz="2780" b="1">
                <a:solidFill>
                  <a:schemeClr val="bg1"/>
                </a:solidFill>
              </a:rPr>
              <a:t>предаване</a:t>
            </a:r>
            <a:endParaRPr lang="bg-BG" altLang="bg-BG" sz="2780" b="1">
              <a:solidFill>
                <a:schemeClr val="bg1"/>
              </a:solidFill>
            </a:endParaRPr>
          </a:p>
        </p:txBody>
      </p:sp>
      <p:pic>
        <p:nvPicPr>
          <p:cNvPr id="8" name="Content Placeholder 7" descr="p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1925" y="1165860"/>
            <a:ext cx="2773680" cy="5433060"/>
          </a:xfrm>
          <a:prstGeom prst="rect">
            <a:avLst/>
          </a:prstGeom>
        </p:spPr>
      </p:pic>
      <p:pic>
        <p:nvPicPr>
          <p:cNvPr id="9" name="Content Placeholder 8" descr="p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33035" y="1165860"/>
            <a:ext cx="2611120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941705" y="352425"/>
            <a:ext cx="7180580" cy="401955"/>
          </a:xfrm>
        </p:spPr>
        <p:txBody>
          <a:bodyPr>
            <a:normAutofit fontScale="90000"/>
          </a:bodyPr>
          <a:p>
            <a:r>
              <a:rPr lang="bg-BG" sz="2780" b="1">
                <a:solidFill>
                  <a:schemeClr val="bg1"/>
                </a:solidFill>
              </a:rPr>
              <a:t>Страницата с български филми и </a:t>
            </a:r>
            <a:r>
              <a:rPr lang="en-US" altLang="bg-BG" sz="2780" b="1">
                <a:solidFill>
                  <a:schemeClr val="bg1"/>
                </a:solidFill>
              </a:rPr>
              <a:t>TV </a:t>
            </a:r>
            <a:r>
              <a:rPr lang="bg-BG" altLang="bg-BG" sz="2780" b="1">
                <a:solidFill>
                  <a:schemeClr val="bg1"/>
                </a:solidFill>
              </a:rPr>
              <a:t>предавания</a:t>
            </a:r>
            <a:endParaRPr lang="bg-BG" altLang="bg-BG" sz="2780" b="1">
              <a:solidFill>
                <a:schemeClr val="bg1"/>
              </a:solidFill>
            </a:endParaRPr>
          </a:p>
        </p:txBody>
      </p:sp>
      <p:pic>
        <p:nvPicPr>
          <p:cNvPr id="8" name="Content Placeholder 7" descr="p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4130" y="1038860"/>
            <a:ext cx="2835910" cy="5556885"/>
          </a:xfrm>
          <a:prstGeom prst="rect">
            <a:avLst/>
          </a:prstGeom>
        </p:spPr>
      </p:pic>
      <p:pic>
        <p:nvPicPr>
          <p:cNvPr id="9" name="Content Placeholder 8" descr="p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2560" y="1038860"/>
            <a:ext cx="2677795" cy="5535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 descr="bac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bg-BG" altLang="en-US" sz="2780" b="1">
                <a:solidFill>
                  <a:schemeClr val="bg1"/>
                </a:solidFill>
              </a:rPr>
              <a:t>Търсакката (</a:t>
            </a:r>
            <a:r>
              <a:rPr lang="en-US" altLang="en-US" sz="2780" b="1">
                <a:solidFill>
                  <a:schemeClr val="bg1"/>
                </a:solidFill>
              </a:rPr>
              <a:t>Search Bar</a:t>
            </a:r>
            <a:r>
              <a:rPr lang="bg-BG" altLang="en-US" sz="2780" b="1">
                <a:solidFill>
                  <a:schemeClr val="bg1"/>
                </a:solidFill>
              </a:rPr>
              <a:t>) на приложението</a:t>
            </a:r>
            <a:endParaRPr lang="bg-BG" altLang="en-US" sz="2780" b="1">
              <a:solidFill>
                <a:schemeClr val="bg1"/>
              </a:solidFill>
            </a:endParaRPr>
          </a:p>
        </p:txBody>
      </p:sp>
      <p:pic>
        <p:nvPicPr>
          <p:cNvPr id="8" name="Content Placeholder 7" descr="p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62300" y="1165860"/>
            <a:ext cx="2820035" cy="5452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941705" y="352425"/>
            <a:ext cx="7180580" cy="401955"/>
          </a:xfrm>
        </p:spPr>
        <p:txBody>
          <a:bodyPr>
            <a:normAutofit fontScale="90000"/>
          </a:bodyPr>
          <a:p>
            <a:r>
              <a:rPr lang="bg-BG" sz="2780" b="1">
                <a:solidFill>
                  <a:schemeClr val="bg1"/>
                </a:solidFill>
              </a:rPr>
              <a:t>Страницата със запазени филми </a:t>
            </a:r>
            <a:endParaRPr lang="en-US" altLang="bg-BG" sz="2780" b="1">
              <a:solidFill>
                <a:schemeClr val="bg1"/>
              </a:solidFill>
            </a:endParaRPr>
          </a:p>
        </p:txBody>
      </p:sp>
      <p:pic>
        <p:nvPicPr>
          <p:cNvPr id="5" name="Content Placeholder 4" descr="p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0950" y="896620"/>
            <a:ext cx="2802255" cy="5680710"/>
          </a:xfrm>
          <a:prstGeom prst="rect">
            <a:avLst/>
          </a:prstGeom>
        </p:spPr>
      </p:pic>
      <p:pic>
        <p:nvPicPr>
          <p:cNvPr id="6" name="Content Placeholder 5" descr="p1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09845" y="896620"/>
            <a:ext cx="2828925" cy="5720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941705" y="352425"/>
            <a:ext cx="7180580" cy="401955"/>
          </a:xfrm>
        </p:spPr>
        <p:txBody>
          <a:bodyPr>
            <a:normAutofit fontScale="90000"/>
          </a:bodyPr>
          <a:p>
            <a:r>
              <a:rPr lang="bg-BG" altLang="bg-BG" sz="2780" b="1">
                <a:solidFill>
                  <a:schemeClr val="bg1"/>
                </a:solidFill>
              </a:rPr>
              <a:t>Профил страницата</a:t>
            </a:r>
            <a:endParaRPr lang="bg-BG" altLang="bg-BG" sz="2780" b="1">
              <a:solidFill>
                <a:schemeClr val="bg1"/>
              </a:solidFill>
            </a:endParaRPr>
          </a:p>
        </p:txBody>
      </p:sp>
      <p:pic>
        <p:nvPicPr>
          <p:cNvPr id="6" name="Content Placeholder 5" descr="p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3960" y="857885"/>
            <a:ext cx="2991485" cy="5700395"/>
          </a:xfrm>
          <a:prstGeom prst="rect">
            <a:avLst/>
          </a:prstGeom>
        </p:spPr>
      </p:pic>
      <p:pic>
        <p:nvPicPr>
          <p:cNvPr id="7" name="Content Placeholder 6" descr="p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91430" y="857885"/>
            <a:ext cx="2844165" cy="5720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-3175" y="0"/>
            <a:ext cx="915924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pic>
        <p:nvPicPr>
          <p:cNvPr id="5" name="Picture 4" descr="2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846455" y="0"/>
            <a:ext cx="3347085" cy="6858000"/>
          </a:xfrm>
          <a:prstGeom prst="rect">
            <a:avLst/>
          </a:prstGeom>
        </p:spPr>
      </p:pic>
      <p:pic>
        <p:nvPicPr>
          <p:cNvPr id="4" name="Picture 3" descr="1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911725" y="0"/>
            <a:ext cx="33381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69645"/>
            <a:ext cx="7772400" cy="1470025"/>
          </a:xfrm>
        </p:spPr>
        <p:txBody>
          <a:bodyPr/>
          <a:lstStyle/>
          <a:p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Увод в приложението</a:t>
            </a:r>
            <a:endParaRPr lang="bg-BG" b="1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58745"/>
            <a:ext cx="6400800" cy="3977640"/>
          </a:xfrm>
        </p:spPr>
        <p:txBody>
          <a:bodyPr>
            <a:norm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Цел: Централизирано приложение за</a:t>
            </a:r>
            <a:r>
              <a:rPr lang="bg-BG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 намиране на български и чуждестранни</a:t>
            </a:r>
            <a:r>
              <a:rPr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 филми и сериали</a:t>
            </a:r>
            <a:endParaRPr>
              <a:solidFill>
                <a:schemeClr val="bg1"/>
              </a:solidFill>
              <a:highlight>
                <a:srgbClr val="000000"/>
              </a:highlight>
              <a:sym typeface="+mn-ea"/>
            </a:endParaRPr>
          </a:p>
          <a:p>
            <a:pPr algn="ctr">
              <a:buFont typeface="Arial" panose="020B0604020202020204" pitchFamily="34" charset="0"/>
            </a:pPr>
            <a:endParaRPr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Решение: React Native + </a:t>
            </a:r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Expo + </a:t>
            </a:r>
            <a:r>
              <a:rPr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Appwrite + TMDB API</a:t>
            </a:r>
            <a:endParaRPr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pic>
        <p:nvPicPr>
          <p:cNvPr id="10" name="Picture 9" descr="b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6065" cy="268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941705" y="352425"/>
            <a:ext cx="7180580" cy="401955"/>
          </a:xfrm>
        </p:spPr>
        <p:txBody>
          <a:bodyPr>
            <a:normAutofit fontScale="90000"/>
          </a:bodyPr>
          <a:p>
            <a:r>
              <a:rPr lang="en-US" sz="2780" b="1">
                <a:solidFill>
                  <a:schemeClr val="bg1"/>
                </a:solidFill>
              </a:rPr>
              <a:t>Feedback </a:t>
            </a:r>
            <a:r>
              <a:rPr lang="bg-BG" sz="2780" b="1">
                <a:solidFill>
                  <a:schemeClr val="bg1"/>
                </a:solidFill>
              </a:rPr>
              <a:t>и съобщения за успехи/грешки</a:t>
            </a:r>
            <a:endParaRPr lang="bg-BG" sz="2780" b="1">
              <a:solidFill>
                <a:schemeClr val="bg1"/>
              </a:solidFill>
            </a:endParaRPr>
          </a:p>
        </p:txBody>
      </p:sp>
      <p:pic>
        <p:nvPicPr>
          <p:cNvPr id="5" name="Content Placeholder 4" descr="p1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415" y="915670"/>
            <a:ext cx="2620010" cy="5678805"/>
          </a:xfrm>
          <a:prstGeom prst="rect">
            <a:avLst/>
          </a:prstGeom>
        </p:spPr>
      </p:pic>
      <p:pic>
        <p:nvPicPr>
          <p:cNvPr id="6" name="Content Placeholder 5" descr="p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61360" y="915670"/>
            <a:ext cx="2621280" cy="5680710"/>
          </a:xfrm>
          <a:prstGeom prst="rect">
            <a:avLst/>
          </a:prstGeom>
        </p:spPr>
      </p:pic>
      <p:pic>
        <p:nvPicPr>
          <p:cNvPr id="7" name="Picture 6" descr="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915670"/>
            <a:ext cx="2613025" cy="5662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bac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olidFill>
                  <a:schemeClr val="bg1"/>
                </a:solidFill>
              </a:rPr>
              <a:t>Заключение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72450" cy="4526280"/>
          </a:xfrm>
        </p:spPr>
        <p:txBody>
          <a:bodyPr/>
          <a:lstStyle/>
          <a:p/>
          <a:p>
            <a:r>
              <a:rPr>
                <a:solidFill>
                  <a:schemeClr val="bg1"/>
                </a:solidFill>
              </a:rPr>
              <a:t>Функционален и завършен проект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Добро потребителско изживяване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bg-BG">
                <a:solidFill>
                  <a:schemeClr val="bg1"/>
                </a:solidFill>
              </a:rPr>
              <a:t>- разбираем и удобен потребителски интерфейс с 2 интегрирани езика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Възможност за бъдещо развитие</a:t>
            </a:r>
            <a:r>
              <a:rPr lang="bg-BG">
                <a:solidFill>
                  <a:schemeClr val="bg1"/>
                </a:solidFill>
              </a:rPr>
              <a:t> и пускане на пазара</a:t>
            </a:r>
            <a:endParaRPr lang="bg-BG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bac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2043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>
                <a:solidFill>
                  <a:schemeClr val="bg1"/>
                </a:solidFill>
              </a:rPr>
              <a:t>Литература</a:t>
            </a:r>
            <a:endParaRPr lang="bg-BG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18805" cy="4526280"/>
          </a:xfrm>
        </p:spPr>
        <p:txBody>
          <a:bodyPr>
            <a:normAutofit fontScale="80000"/>
          </a:bodyPr>
          <a:lstStyle/>
          <a:p>
            <a:r>
              <a:rPr lang="en-US" altLang="en-US" b="1">
                <a:solidFill>
                  <a:schemeClr val="bg1"/>
                </a:solidFill>
              </a:rPr>
              <a:t>React Native Official Docs</a:t>
            </a:r>
            <a:r>
              <a:rPr lang="en-US" altLang="en-US">
                <a:solidFill>
                  <a:schemeClr val="bg1"/>
                </a:solidFill>
              </a:rPr>
              <a:t> – https://reactnative.dev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Expo Documentation</a:t>
            </a:r>
            <a:r>
              <a:rPr lang="en-US" altLang="en-US">
                <a:solidFill>
                  <a:schemeClr val="bg1"/>
                </a:solidFill>
              </a:rPr>
              <a:t> – https://docs.expo.dev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TypeScript Documentation</a:t>
            </a:r>
            <a:r>
              <a:rPr lang="en-US" altLang="en-US">
                <a:solidFill>
                  <a:schemeClr val="bg1"/>
                </a:solidFill>
              </a:rPr>
              <a:t> - https://www.typescriptlang.org/docs/ 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Tailwind CSS</a:t>
            </a:r>
            <a:r>
              <a:rPr lang="en-US" altLang="en-US">
                <a:solidFill>
                  <a:schemeClr val="bg1"/>
                </a:solidFill>
              </a:rPr>
              <a:t> – https://tailwindcss.com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TMDb API Documentation</a:t>
            </a:r>
            <a:r>
              <a:rPr lang="en-US" altLang="en-US">
                <a:solidFill>
                  <a:schemeClr val="bg1"/>
                </a:solidFill>
              </a:rPr>
              <a:t> - https://developer.themoviedb.org/reference/intro/getting-started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Appwrite Docs</a:t>
            </a:r>
            <a:r>
              <a:rPr lang="en-US" altLang="en-US">
                <a:solidFill>
                  <a:schemeClr val="bg1"/>
                </a:solidFill>
              </a:rPr>
              <a:t> – https://appwrite.io/docs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i18next Documentation</a:t>
            </a:r>
            <a:r>
              <a:rPr lang="en-US" altLang="en-US">
                <a:solidFill>
                  <a:schemeClr val="bg1"/>
                </a:solidFill>
              </a:rPr>
              <a:t> - https://www.i18next.com/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YouTube tutorials</a:t>
            </a:r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StackOverflow</a:t>
            </a:r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AI tools</a:t>
            </a: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z="4890" b="1">
                <a:solidFill>
                  <a:schemeClr val="bg1"/>
                </a:solidFill>
              </a:rPr>
              <a:t>Анализ на</a:t>
            </a:r>
            <a:r>
              <a:rPr lang="en-US" sz="4890" b="1">
                <a:solidFill>
                  <a:schemeClr val="bg1"/>
                </a:solidFill>
              </a:rPr>
              <a:t> </a:t>
            </a:r>
            <a:r>
              <a:rPr lang="bg-BG" altLang="en-US" sz="4890" b="1">
                <a:solidFill>
                  <a:schemeClr val="bg1"/>
                </a:solidFill>
              </a:rPr>
              <a:t>вече</a:t>
            </a:r>
            <a:r>
              <a:rPr sz="4890" b="1">
                <a:solidFill>
                  <a:schemeClr val="bg1"/>
                </a:solidFill>
              </a:rPr>
              <a:t> съществуващи решения</a:t>
            </a:r>
            <a:endParaRPr sz="4890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6425" cy="4526280"/>
          </a:xfrm>
        </p:spPr>
        <p:txBody>
          <a:bodyPr/>
          <a:lstStyle/>
          <a:p>
            <a:pPr marL="0" indent="0" algn="ctr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en-US">
                <a:solidFill>
                  <a:schemeClr val="bg1"/>
                </a:solidFill>
              </a:rPr>
              <a:t>В тази секция се разглеждат вече съществуващи приложения със сходна идея и цел, като се анализират техните функционалности, предимства и недостатъци.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n-logo"/>
          <p:cNvPicPr>
            <a:picLocks noChangeAspect="1"/>
          </p:cNvPicPr>
          <p:nvPr>
            <p:ph sz="half" idx="2"/>
          </p:nvPr>
        </p:nvPicPr>
        <p:blipFill>
          <a:blip r:embed="rId2"/>
          <a:srcRect l="38510" t="6869" r="37529" b="13317"/>
          <a:stretch>
            <a:fillRect/>
          </a:stretch>
        </p:blipFill>
        <p:spPr>
          <a:xfrm>
            <a:off x="643255" y="3920490"/>
            <a:ext cx="1398270" cy="2437765"/>
          </a:xfrm>
          <a:prstGeom prst="rect">
            <a:avLst/>
          </a:prstGeom>
        </p:spPr>
      </p:pic>
      <p:pic>
        <p:nvPicPr>
          <p:cNvPr id="10" name="Picture 9" descr="imdb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60" y="4291330"/>
            <a:ext cx="1835150" cy="1835150"/>
          </a:xfrm>
          <a:prstGeom prst="rect">
            <a:avLst/>
          </a:prstGeom>
        </p:spPr>
      </p:pic>
      <p:pic>
        <p:nvPicPr>
          <p:cNvPr id="11" name="Picture 10" descr="jw-logo"/>
          <p:cNvPicPr>
            <a:picLocks noChangeAspect="1"/>
          </p:cNvPicPr>
          <p:nvPr/>
        </p:nvPicPr>
        <p:blipFill>
          <a:blip r:embed="rId4"/>
          <a:srcRect t="35949" b="38897"/>
          <a:stretch>
            <a:fillRect/>
          </a:stretch>
        </p:blipFill>
        <p:spPr>
          <a:xfrm>
            <a:off x="4666615" y="4135755"/>
            <a:ext cx="3902710" cy="1002665"/>
          </a:xfrm>
          <a:prstGeom prst="rect">
            <a:avLst/>
          </a:prstGeom>
        </p:spPr>
      </p:pic>
      <p:pic>
        <p:nvPicPr>
          <p:cNvPr id="12" name="Picture 11" descr="tmdb"/>
          <p:cNvPicPr>
            <a:picLocks noChangeAspect="1"/>
          </p:cNvPicPr>
          <p:nvPr/>
        </p:nvPicPr>
        <p:blipFill>
          <a:blip r:embed="rId5"/>
          <a:srcRect t="26977" b="25683"/>
          <a:stretch>
            <a:fillRect/>
          </a:stretch>
        </p:blipFill>
        <p:spPr>
          <a:xfrm>
            <a:off x="4702175" y="5208270"/>
            <a:ext cx="3879850" cy="89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netflix"/>
          <p:cNvPicPr>
            <a:picLocks noChangeAspect="1"/>
          </p:cNvPicPr>
          <p:nvPr>
            <p:ph sz="half" idx="2"/>
          </p:nvPr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171815" cy="1143000"/>
          </a:xfrm>
        </p:spPr>
        <p:txBody>
          <a:bodyPr/>
          <a:p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1. Netflix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71815" cy="4526280"/>
          </a:xfrm>
        </p:spPr>
        <p:txBody>
          <a:bodyPr>
            <a:noAutofit/>
          </a:bodyPr>
          <a:p>
            <a:pPr algn="ctr"/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една от най-популярните платформи за стрийминг на филми и телевизионни сериали, 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осигуряваща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достъп до богата колекция от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съдържание</a:t>
            </a:r>
            <a:endParaRPr lang="en-US" altLang="en-US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pPr algn="ctr"/>
            <a:endParaRPr lang="en-US" altLang="en-US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+ 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Интелигентни препоръки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,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Мултиплатформена поддръжка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,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Огромна библиотека от съдържание</a:t>
            </a:r>
            <a:endParaRPr lang="en-US" altLang="en-US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pPr marL="0" indent="0" algn="ctr">
              <a:buNone/>
            </a:pPr>
            <a:endParaRPr lang="en-US" altLang="en-US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- 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Платено съдържание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,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Ограничения по държави</a:t>
            </a:r>
            <a:r>
              <a:rPr lang="bg-BG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, </a:t>
            </a:r>
            <a:r>
              <a:rPr lang="en-US" altLang="en-US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Няма потребителски рецензии</a:t>
            </a:r>
            <a:endParaRPr lang="en-US" altLang="en-US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imdb"/>
          <p:cNvPicPr>
            <a:picLocks noChangeAspect="1"/>
          </p:cNvPicPr>
          <p:nvPr>
            <p:ph sz="half" idx="1"/>
          </p:nvPr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9144000" cy="6854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2. IMDb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28370" y="1550035"/>
            <a:ext cx="74949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мобилно приложение за достъп до огромна база данни с филми, актьори и оценки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+  Богата база с информация, Много потребителски рецензии и рейтинги, Надежден източник на данни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-  Интерфейсът е претрупан, Има реклами, Няма персонализирани препоръки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just watch"/>
          <p:cNvPicPr>
            <a:picLocks noChangeAspect="1"/>
          </p:cNvPicPr>
          <p:nvPr>
            <p:ph sz="half" idx="1"/>
          </p:nvPr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91668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3. Just Watch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682750"/>
            <a:ext cx="73621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Приложение за търсене на филми и сериали по това къде са налични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+  Отличен филтър по платформи, Удобен за потребители, които имат много абонаменти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highlight>
                  <a:srgbClr val="000000"/>
                </a:highlight>
              </a:rPr>
              <a:t>-  Малко информация за самите филми, Няма потребителска регистрация или история на гледаното</a:t>
            </a:r>
            <a:endParaRPr lang="en-US" altLang="en-US" sz="28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tmdb1"/>
          <p:cNvPicPr>
            <a:picLocks noChangeAspect="1"/>
          </p:cNvPicPr>
          <p:nvPr>
            <p:ph sz="half" idx="2"/>
          </p:nvPr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9143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4. TMDB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2610" cy="4526280"/>
          </a:xfrm>
        </p:spPr>
        <p:txBody>
          <a:bodyPr>
            <a:normAutofit lnSpcReduction="10000"/>
          </a:bodyPr>
          <a:p>
            <a:pPr algn="ctr"/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Отворена платформа с богата информация, често използвана от други приложения</a:t>
            </a:r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+  </a:t>
            </a: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Има </a:t>
            </a: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API за разработчици</a:t>
            </a: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Добро визуално представяне на заглавията</a:t>
            </a:r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-  </a:t>
            </a: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Понякога непълни данни</a:t>
            </a: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По-слаба поддръжка на нови сериали</a:t>
            </a:r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endParaRPr lang="en-US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* </a:t>
            </a:r>
            <a:r>
              <a:rPr lang="en-US" altLang="bg-BG">
                <a:solidFill>
                  <a:schemeClr val="bg1"/>
                </a:solidFill>
                <a:highlight>
                  <a:srgbClr val="000000"/>
                </a:highlight>
              </a:rPr>
              <a:t>TMDB </a:t>
            </a:r>
            <a:r>
              <a:rPr lang="en-US" altLang="en-US">
                <a:solidFill>
                  <a:schemeClr val="bg1"/>
                </a:solidFill>
                <a:highlight>
                  <a:srgbClr val="000000"/>
                </a:highlight>
              </a:rPr>
              <a:t>API </a:t>
            </a:r>
            <a:r>
              <a:rPr lang="bg-BG" altLang="en-US">
                <a:solidFill>
                  <a:schemeClr val="bg1"/>
                </a:solidFill>
                <a:highlight>
                  <a:srgbClr val="000000"/>
                </a:highlight>
              </a:rPr>
              <a:t>се използва и от моето приложение</a:t>
            </a:r>
            <a:endParaRPr lang="bg-BG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bac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890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Целева аудитория</a:t>
            </a:r>
            <a:r>
              <a:rPr lang="bg-BG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и данни</a:t>
            </a:r>
            <a:endParaRPr lang="bg-BG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5790" cy="4526280"/>
          </a:xfrm>
        </p:spPr>
        <p:txBody>
          <a:bodyPr/>
          <a:lstStyle/>
          <a:p/>
          <a:p>
            <a:r>
              <a:rPr>
                <a:solidFill>
                  <a:schemeClr val="bg1"/>
                </a:solidFill>
              </a:rPr>
              <a:t>Кино ентусиасти на всякаква възраст</a:t>
            </a:r>
            <a:r>
              <a:rPr lang="bg-BG">
                <a:solidFill>
                  <a:schemeClr val="bg1"/>
                </a:solidFill>
              </a:rPr>
              <a:t> и любители на българското кино изкуство</a:t>
            </a:r>
            <a:endParaRPr lang="bg-BG">
              <a:solidFill>
                <a:schemeClr val="bg1"/>
              </a:solidFill>
            </a:endParaRPr>
          </a:p>
          <a:p>
            <a:pPr marL="0" indent="0">
              <a:buNone/>
            </a:pP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Данни: </a:t>
            </a:r>
            <a:r>
              <a:rPr>
                <a:solidFill>
                  <a:schemeClr val="bg1"/>
                </a:solidFill>
                <a:sym typeface="+mn-ea"/>
              </a:rPr>
              <a:t>User</a:t>
            </a:r>
            <a:r>
              <a:rPr lang="bg-BG">
                <a:solidFill>
                  <a:schemeClr val="bg1"/>
                </a:solidFill>
                <a:sym typeface="+mn-ea"/>
              </a:rPr>
              <a:t>, </a:t>
            </a:r>
            <a:r>
              <a:rPr>
                <a:solidFill>
                  <a:schemeClr val="bg1"/>
                </a:solidFill>
              </a:rPr>
              <a:t>Movie, SavedMovie</a:t>
            </a:r>
            <a:r>
              <a:rPr lang="bg-BG">
                <a:solidFill>
                  <a:schemeClr val="bg1"/>
                </a:solidFill>
              </a:rPr>
              <a:t>, </a:t>
            </a:r>
            <a:r>
              <a:rPr lang="en-US" altLang="bg-BG">
                <a:solidFill>
                  <a:schemeClr val="bg1"/>
                </a:solidFill>
              </a:rPr>
              <a:t>TrendingMovie, TvShow </a:t>
            </a:r>
            <a:r>
              <a:rPr lang="bg-BG" altLang="bg-BG">
                <a:solidFill>
                  <a:schemeClr val="bg1"/>
                </a:solidFill>
              </a:rPr>
              <a:t>и т.н.</a:t>
            </a:r>
            <a:endParaRPr lang="bg-BG" altLang="bg-BG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Съхранение на данните</a:t>
            </a:r>
            <a:endParaRPr lang="en-US" alt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02295" cy="4526280"/>
          </a:xfrm>
        </p:spPr>
        <p:txBody>
          <a:bodyPr/>
          <a:p>
            <a:r>
              <a:rPr lang="en-US" altLang="en-US" sz="3000" b="1">
                <a:solidFill>
                  <a:schemeClr val="bg1"/>
                </a:solidFill>
              </a:rPr>
              <a:t>Appwrite Database</a:t>
            </a:r>
            <a:r>
              <a:rPr lang="en-US" altLang="en-US" sz="3000">
                <a:solidFill>
                  <a:schemeClr val="bg1"/>
                </a:solidFill>
              </a:rPr>
              <a:t> – използва се за съхранение на запазените филми като</a:t>
            </a:r>
            <a:r>
              <a:rPr lang="bg-BG" altLang="en-US" sz="3000">
                <a:solidFill>
                  <a:schemeClr val="bg1"/>
                </a:solidFill>
              </a:rPr>
              <a:t> </a:t>
            </a:r>
            <a:r>
              <a:rPr lang="en-US" altLang="en-US" sz="3000">
                <a:solidFill>
                  <a:schemeClr val="bg1"/>
                </a:solidFill>
              </a:rPr>
              <a:t>документи</a:t>
            </a:r>
            <a:r>
              <a:rPr lang="bg-BG" altLang="en-US" sz="3000">
                <a:solidFill>
                  <a:schemeClr val="bg1"/>
                </a:solidFill>
              </a:rPr>
              <a:t>.</a:t>
            </a:r>
            <a:endParaRPr lang="bg-BG" altLang="en-US" sz="3000">
              <a:solidFill>
                <a:schemeClr val="bg1"/>
              </a:solidFill>
            </a:endParaRPr>
          </a:p>
          <a:p>
            <a:r>
              <a:rPr lang="en-US" altLang="en-US" sz="3000" b="1">
                <a:solidFill>
                  <a:schemeClr val="bg1"/>
                </a:solidFill>
              </a:rPr>
              <a:t>Appwrite Account</a:t>
            </a:r>
            <a:r>
              <a:rPr lang="en-US" altLang="en-US" sz="3000">
                <a:solidFill>
                  <a:schemeClr val="bg1"/>
                </a:solidFill>
              </a:rPr>
              <a:t> – управлява се сесията и идентичността на потребителя.</a:t>
            </a:r>
            <a:endParaRPr lang="en-US" altLang="en-US" sz="3000">
              <a:solidFill>
                <a:schemeClr val="bg1"/>
              </a:solidFill>
            </a:endParaRPr>
          </a:p>
          <a:p>
            <a:r>
              <a:rPr lang="en-US" altLang="en-US" sz="3000" b="1">
                <a:solidFill>
                  <a:schemeClr val="bg1"/>
                </a:solidFill>
              </a:rPr>
              <a:t>TMDB API</a:t>
            </a:r>
            <a:r>
              <a:rPr lang="en-US" altLang="en-US" sz="3000">
                <a:solidFill>
                  <a:schemeClr val="bg1"/>
                </a:solidFill>
              </a:rPr>
              <a:t> – използва се за извличане на детайли за филми </a:t>
            </a:r>
            <a:r>
              <a:rPr lang="bg-BG" altLang="en-US" sz="3000">
                <a:solidFill>
                  <a:schemeClr val="bg1"/>
                </a:solidFill>
              </a:rPr>
              <a:t>директно без нужда от съхранение</a:t>
            </a:r>
            <a:endParaRPr lang="bg-BG" altLang="en-US" sz="3000">
              <a:solidFill>
                <a:schemeClr val="bg1"/>
              </a:solidFill>
            </a:endParaRPr>
          </a:p>
        </p:txBody>
      </p:sp>
      <p:pic>
        <p:nvPicPr>
          <p:cNvPr id="4" name="Content Placeholder 3" descr="appwrit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9130" y="5066665"/>
            <a:ext cx="1783715" cy="1570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3601</Words>
  <Application>WPS Slides</Application>
  <PresentationFormat>On-screen Show (4:3)</PresentationFormat>
  <Paragraphs>118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Мобилно приложение за филми и сериали</vt:lpstr>
      <vt:lpstr>Мобилно приложение за филми и сериали</vt:lpstr>
      <vt:lpstr>Анализ на съществуващи решения</vt:lpstr>
      <vt:lpstr>PowerPoint 演示文稿</vt:lpstr>
      <vt:lpstr>PowerPoint 演示文稿</vt:lpstr>
      <vt:lpstr>PowerPoint 演示文稿</vt:lpstr>
      <vt:lpstr>PowerPoint 演示文稿</vt:lpstr>
      <vt:lpstr>Целева аудитория и данни</vt:lpstr>
      <vt:lpstr>PowerPoint 演示文稿</vt:lpstr>
      <vt:lpstr>Технологии и навигация</vt:lpstr>
      <vt:lpstr>Реализация</vt:lpstr>
      <vt:lpstr>Потребителско ръководство</vt:lpstr>
      <vt:lpstr>Поглед върху самото приложение</vt:lpstr>
      <vt:lpstr>логин форма</vt:lpstr>
      <vt:lpstr>Основна (Home) страница на приложението</vt:lpstr>
      <vt:lpstr>Основна (Home) страница на приложението</vt:lpstr>
      <vt:lpstr>Основна (Home) страница на приложението</vt:lpstr>
      <vt:lpstr>Страницата с български филми и TV предавания</vt:lpstr>
      <vt:lpstr>Страницата с български филми и TV предавания</vt:lpstr>
      <vt:lpstr>Страницата с български филми и TV предавания</vt:lpstr>
      <vt:lpstr>Заключение</vt:lpstr>
      <vt:lpstr>Използвани ресурси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Venom City</cp:lastModifiedBy>
  <cp:revision>69</cp:revision>
  <dcterms:created xsi:type="dcterms:W3CDTF">2013-01-27T09:14:00Z</dcterms:created>
  <dcterms:modified xsi:type="dcterms:W3CDTF">2025-04-16T09:58:27Z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F1001E222F874FA982594D2260C4FAEA_12</vt:lpwstr>
  </property>
  <property fmtid="{D5CDD505-2E9C-101B-9397-08002B2CF9AE}" pid="3" name="KSOProductBuildVer">
    <vt:lpwstr>1033-12.2.0.20782</vt:lpwstr>
  </property>
</Properties>
</file>